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5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03/09/2016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image" Target="../media/image1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MATEMÁTICAS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CÁLCULO INTEGRAL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MÉTODO DE SUSTITUCIÓN TRIGONOMÉTRICA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RICARDO ARCEGA SANTILLÁN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JULIO-DICIEMBRE 2016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Bibliografía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err="1"/>
              <a:t>Granville</a:t>
            </a:r>
            <a:r>
              <a:rPr lang="pt-BR" dirty="0"/>
              <a:t> W.. (2009).Cálculo diferencial e Integral. México </a:t>
            </a:r>
            <a:r>
              <a:rPr lang="pt-BR" dirty="0" err="1"/>
              <a:t>Limusa</a:t>
            </a:r>
            <a:r>
              <a:rPr lang="pt-BR" dirty="0"/>
              <a:t>.</a:t>
            </a:r>
            <a:endParaRPr lang="fr-FR" dirty="0" smtClean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939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32108" y="112474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fr-FR" dirty="0">
                <a:latin typeface="Arial" pitchFamily="34" charset="0"/>
                <a:cs typeface="Arial" pitchFamily="34" charset="0"/>
              </a:rPr>
              <a:t>  </a:t>
            </a:r>
            <a:r>
              <a:rPr lang="fr-FR" dirty="0" err="1">
                <a:latin typeface="Arial" pitchFamily="34" charset="0"/>
                <a:cs typeface="Arial" pitchFamily="34" charset="0"/>
              </a:rPr>
              <a:t>MÉTODO</a:t>
            </a:r>
            <a:r>
              <a:rPr lang="fr-FR" dirty="0">
                <a:latin typeface="Arial" pitchFamily="34" charset="0"/>
                <a:cs typeface="Arial" pitchFamily="34" charset="0"/>
              </a:rPr>
              <a:t> DE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SUSTITUCIÓN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TRIGONOMÉTRICA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88840"/>
                <a:ext cx="8229600" cy="4137323"/>
              </a:xfrm>
            </p:spPr>
            <p:txBody>
              <a:bodyPr>
                <a:normAutofit fontScale="47500" lnSpcReduction="20000"/>
              </a:bodyPr>
              <a:lstStyle/>
              <a:p>
                <a:pPr>
                  <a:lnSpc>
                    <a:spcPct val="90000"/>
                  </a:lnSpc>
                  <a:buNone/>
                </a:pPr>
                <a:endParaRPr lang="fr-FR" dirty="0" smtClean="0"/>
              </a:p>
              <a:p>
                <a:pPr marL="0" indent="0">
                  <a:lnSpc>
                    <a:spcPct val="90000"/>
                  </a:lnSpc>
                  <a:buNone/>
                </a:pPr>
                <a:r>
                  <a:rPr lang="fr-FR" sz="4400" b="1" u="sng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fr-FR" sz="4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Abstract:</a:t>
                </a:r>
              </a:p>
              <a:p>
                <a:pPr>
                  <a:lnSpc>
                    <a:spcPct val="90000"/>
                  </a:lnSpc>
                  <a:buNone/>
                </a:pPr>
                <a:r>
                  <a:rPr lang="en-US" sz="4400" dirty="0"/>
                  <a:t/>
                </a:r>
                <a:br>
                  <a:rPr lang="en-US" sz="4400" dirty="0"/>
                </a:br>
                <a:r>
                  <a:rPr lang="en-US" sz="4400" dirty="0"/>
                  <a:t>The objective of this topic is to show the students the trigonometric substitution method that is often used to solve integrals containing an expression of the form:</a:t>
                </a:r>
                <a:endParaRPr lang="fr-FR" sz="4400" dirty="0"/>
              </a:p>
              <a:p>
                <a:pPr algn="ctr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sz="4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fr-FR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4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MX" sz="4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sz="44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s-MX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4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sz="4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fr-FR" sz="4400" dirty="0"/>
                  <a:t>	</a:t>
                </a:r>
                <a:r>
                  <a:rPr lang="fr-FR" sz="4400" dirty="0" smtClean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sz="4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fr-FR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4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MX" sz="4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sz="4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MX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4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sz="4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fr-FR" sz="4400" dirty="0"/>
                  <a:t>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sz="4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fr-FR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4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sz="4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sz="44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s-MX" sz="4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4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MX" sz="4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fr-FR" sz="4400" dirty="0"/>
              </a:p>
              <a:p>
                <a:pPr>
                  <a:lnSpc>
                    <a:spcPct val="90000"/>
                  </a:lnSpc>
                  <a:buNone/>
                </a:pPr>
                <a:endParaRPr lang="fr-FR" sz="4400" dirty="0"/>
              </a:p>
              <a:p>
                <a:pPr>
                  <a:lnSpc>
                    <a:spcPct val="90000"/>
                  </a:lnSpc>
                  <a:buNone/>
                </a:pPr>
                <a:endParaRPr lang="fr-FR" sz="4400" dirty="0"/>
              </a:p>
              <a:p>
                <a:pPr>
                  <a:lnSpc>
                    <a:spcPct val="90000"/>
                  </a:lnSpc>
                  <a:buNone/>
                </a:pPr>
                <a:endParaRPr lang="fr-FR" sz="4400" dirty="0"/>
              </a:p>
              <a:p>
                <a:pPr>
                  <a:lnSpc>
                    <a:spcPct val="90000"/>
                  </a:lnSpc>
                  <a:buNone/>
                </a:pPr>
                <a:endParaRPr lang="fr-FR" sz="4400" dirty="0"/>
              </a:p>
              <a:p>
                <a:pPr>
                  <a:lnSpc>
                    <a:spcPct val="90000"/>
                  </a:lnSpc>
                  <a:buNone/>
                </a:pPr>
                <a:endParaRPr lang="fr-FR" sz="4400" dirty="0"/>
              </a:p>
              <a:p>
                <a:pPr>
                  <a:lnSpc>
                    <a:spcPct val="90000"/>
                  </a:lnSpc>
                  <a:buNone/>
                </a:pPr>
                <a:endParaRPr lang="fr-FR" sz="4400" dirty="0"/>
              </a:p>
              <a:p>
                <a:pPr>
                  <a:lnSpc>
                    <a:spcPct val="90000"/>
                  </a:lnSpc>
                  <a:buNone/>
                </a:pPr>
                <a:r>
                  <a:rPr lang="fr-FR" sz="4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Keywords</a:t>
                </a:r>
                <a:r>
                  <a:rPr lang="fr-FR" sz="4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: </a:t>
                </a:r>
                <a:r>
                  <a:rPr lang="en-US" sz="4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Integral</a:t>
                </a:r>
                <a:r>
                  <a:rPr lang="fr-FR" sz="4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4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Calculus</a:t>
                </a:r>
                <a:r>
                  <a:rPr lang="fr-FR" sz="4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4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Trigonometric</a:t>
                </a:r>
                <a:r>
                  <a:rPr lang="fr-FR" sz="4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,  Substitution</a:t>
                </a:r>
                <a:endParaRPr lang="es-MX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88840"/>
                <a:ext cx="8229600" cy="4137323"/>
              </a:xfrm>
              <a:blipFill rotWithShape="0">
                <a:blip r:embed="rId3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Objetivo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90000"/>
                  </a:lnSpc>
                  <a:buNone/>
                </a:pPr>
                <a:r>
                  <a:rPr lang="es-MX" dirty="0"/>
                  <a:t>Dar a conocer al alumno el </a:t>
                </a:r>
                <a:r>
                  <a:rPr lang="es-MX" dirty="0" smtClean="0"/>
                  <a:t>método </a:t>
                </a:r>
                <a:r>
                  <a:rPr lang="es-MX" dirty="0"/>
                  <a:t>de </a:t>
                </a:r>
                <a:r>
                  <a:rPr lang="es-MX" dirty="0" smtClean="0"/>
                  <a:t>sustitución trigonométrica </a:t>
                </a:r>
                <a:r>
                  <a:rPr lang="es-MX" dirty="0"/>
                  <a:t>que se utiliza a menudo para resolver integrales que contienen una </a:t>
                </a:r>
                <a:r>
                  <a:rPr lang="es-MX" dirty="0" smtClean="0"/>
                  <a:t>expresión </a:t>
                </a:r>
                <a:r>
                  <a:rPr lang="es-MX" dirty="0"/>
                  <a:t>de la </a:t>
                </a:r>
                <a:r>
                  <a:rPr lang="es-MX" dirty="0" smtClean="0"/>
                  <a:t>forma:</a:t>
                </a:r>
              </a:p>
              <a:p>
                <a:pPr>
                  <a:lnSpc>
                    <a:spcPct val="90000"/>
                  </a:lnSpc>
                  <a:buNone/>
                </a:pPr>
                <a:r>
                  <a:rPr lang="fr-FR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fr-FR" dirty="0"/>
                  <a:t>		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fr-FR" dirty="0"/>
                  <a:t>		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852" t="-283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Contenido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88840"/>
                <a:ext cx="8229600" cy="4137323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90000"/>
                  </a:lnSpc>
                  <a:buNone/>
                </a:pPr>
                <a:r>
                  <a:rPr lang="es-MX" dirty="0" smtClean="0"/>
                  <a:t>Funciones</a:t>
                </a:r>
                <a:r>
                  <a:rPr lang="fr-FR" dirty="0" smtClean="0"/>
                  <a:t> </a:t>
                </a:r>
                <a:r>
                  <a:rPr lang="es-MX" dirty="0" smtClean="0"/>
                  <a:t>Trigonométricas</a:t>
                </a:r>
              </a:p>
              <a:p>
                <a14:m>
                  <m:oMath xmlns:m="http://schemas.openxmlformats.org/officeDocument/2006/math">
                    <m:r>
                      <a:rPr lang="es-MX" i="1">
                        <a:latin typeface="Cambria Math" panose="02040503050406030204" pitchFamily="18" charset="0"/>
                      </a:rPr>
                      <m:t>𝑆𝑒𝑛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i="1">
                            <a:latin typeface="Cambria Math" panose="02040503050406030204" pitchFamily="18" charset="0"/>
                          </a:rPr>
                          <m:t>𝐶𝑜</m:t>
                        </m:r>
                      </m:num>
                      <m:den>
                        <m:r>
                          <a:rPr lang="es-MX" i="1">
                            <a:latin typeface="Cambria Math" panose="02040503050406030204" pitchFamily="18" charset="0"/>
                          </a:rPr>
                          <m:t>𝐻𝑖𝑝</m:t>
                        </m:r>
                      </m:den>
                    </m:f>
                  </m:oMath>
                </a14:m>
                <a:r>
                  <a:rPr lang="es-MX" dirty="0"/>
                  <a:t>	</a:t>
                </a:r>
              </a:p>
              <a:p>
                <a14:m>
                  <m:oMath xmlns:m="http://schemas.openxmlformats.org/officeDocument/2006/math">
                    <m:r>
                      <a:rPr lang="es-MX" i="1">
                        <a:latin typeface="Cambria Math" panose="02040503050406030204" pitchFamily="18" charset="0"/>
                      </a:rPr>
                      <m:t>𝐶𝑜𝑠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i="1">
                            <a:latin typeface="Cambria Math" panose="02040503050406030204" pitchFamily="18" charset="0"/>
                          </a:rPr>
                          <m:t>𝐶𝑎</m:t>
                        </m:r>
                      </m:num>
                      <m:den>
                        <m:r>
                          <a:rPr lang="es-MX" i="1">
                            <a:latin typeface="Cambria Math" panose="02040503050406030204" pitchFamily="18" charset="0"/>
                          </a:rPr>
                          <m:t>𝐻𝑖𝑝</m:t>
                        </m:r>
                      </m:den>
                    </m:f>
                  </m:oMath>
                </a14:m>
                <a:r>
                  <a:rPr lang="es-MX" dirty="0"/>
                  <a:t>	</a:t>
                </a:r>
              </a:p>
              <a:p>
                <a14:m>
                  <m:oMath xmlns:m="http://schemas.openxmlformats.org/officeDocument/2006/math">
                    <m:r>
                      <a:rPr lang="es-MX" i="1">
                        <a:latin typeface="Cambria Math" panose="02040503050406030204" pitchFamily="18" charset="0"/>
                      </a:rPr>
                      <m:t>𝑇𝑎𝑛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s-MX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i="1">
                            <a:latin typeface="Cambria Math" panose="02040503050406030204" pitchFamily="18" charset="0"/>
                          </a:rPr>
                          <m:t>𝐶𝑜</m:t>
                        </m:r>
                      </m:num>
                      <m:den>
                        <m:r>
                          <a:rPr lang="es-MX" i="1">
                            <a:latin typeface="Cambria Math" panose="02040503050406030204" pitchFamily="18" charset="0"/>
                          </a:rPr>
                          <m:t>𝐶𝑎</m:t>
                        </m:r>
                      </m:den>
                    </m:f>
                  </m:oMath>
                </a14:m>
                <a:r>
                  <a:rPr lang="fr-FR" dirty="0" smtClean="0"/>
                  <a:t> </a:t>
                </a:r>
                <a:endParaRPr lang="fr-FR" dirty="0"/>
              </a:p>
              <a:p>
                <a:pPr marL="0" indent="0">
                  <a:lnSpc>
                    <a:spcPct val="90000"/>
                  </a:lnSpc>
                  <a:buNone/>
                </a:pPr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itchFamily="34" charset="0"/>
                    <a:cs typeface="Arial" pitchFamily="34" charset="0"/>
                  </a:rPr>
                  <a:t> </a:t>
                </a: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88840"/>
                <a:ext cx="8229600" cy="4137323"/>
              </a:xfrm>
              <a:blipFill rotWithShape="0">
                <a:blip r:embed="rId3"/>
                <a:stretch>
                  <a:fillRect l="-1852" t="-309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riángulo rectángulo 7"/>
          <p:cNvSpPr/>
          <p:nvPr/>
        </p:nvSpPr>
        <p:spPr>
          <a:xfrm>
            <a:off x="5652120" y="2924944"/>
            <a:ext cx="1944216" cy="1440160"/>
          </a:xfrm>
          <a:prstGeom prst="rtTriangle">
            <a:avLst/>
          </a:prstGeom>
          <a:solidFill>
            <a:srgbClr val="4F81B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6732240" y="3861048"/>
                <a:ext cx="43204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3200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s-MX" sz="3200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3861048"/>
                <a:ext cx="432048" cy="58477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4932040" y="3472726"/>
                <a:ext cx="43204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3200" b="0" i="1" smtClean="0">
                          <a:latin typeface="Cambria Math" panose="02040503050406030204" pitchFamily="18" charset="0"/>
                        </a:rPr>
                        <m:t>𝐶𝑜</m:t>
                      </m:r>
                    </m:oMath>
                  </m:oMathPara>
                </a14:m>
                <a:endParaRPr lang="es-MX" sz="3200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3472726"/>
                <a:ext cx="432048" cy="584775"/>
              </a:xfrm>
              <a:prstGeom prst="rect">
                <a:avLst/>
              </a:prstGeom>
              <a:blipFill rotWithShape="0">
                <a:blip r:embed="rId5"/>
                <a:stretch>
                  <a:fillRect r="-2394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6527965" y="3100609"/>
                <a:ext cx="43204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3200" b="0" i="1" smtClean="0">
                          <a:latin typeface="Cambria Math" panose="02040503050406030204" pitchFamily="18" charset="0"/>
                        </a:rPr>
                        <m:t>𝐻𝑖𝑝</m:t>
                      </m:r>
                    </m:oMath>
                  </m:oMathPara>
                </a14:m>
                <a:endParaRPr lang="es-MX" sz="3200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7965" y="3100609"/>
                <a:ext cx="432048" cy="584775"/>
              </a:xfrm>
              <a:prstGeom prst="rect">
                <a:avLst/>
              </a:prstGeom>
              <a:blipFill rotWithShape="0">
                <a:blip r:embed="rId6"/>
                <a:stretch>
                  <a:fillRect r="-6760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6095917" y="4365104"/>
                <a:ext cx="43204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3200" b="0" i="1" smtClean="0">
                          <a:latin typeface="Cambria Math" panose="02040503050406030204" pitchFamily="18" charset="0"/>
                        </a:rPr>
                        <m:t>𝐶𝑎</m:t>
                      </m:r>
                    </m:oMath>
                  </m:oMathPara>
                </a14:m>
                <a:endParaRPr lang="es-MX" sz="3200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17" y="4365104"/>
                <a:ext cx="432048" cy="584775"/>
              </a:xfrm>
              <a:prstGeom prst="rect">
                <a:avLst/>
              </a:prstGeom>
              <a:blipFill rotWithShape="0">
                <a:blip r:embed="rId7"/>
                <a:stretch>
                  <a:fillRect r="-2957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4929411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90000"/>
                  </a:lnSpc>
                  <a:buNone/>
                </a:pPr>
                <a:r>
                  <a:rPr lang="es-MX" b="1" dirty="0" smtClean="0"/>
                  <a:t>Método de Sustitución trigonométrica</a:t>
                </a:r>
              </a:p>
              <a:p>
                <a:pPr>
                  <a:lnSpc>
                    <a:spcPct val="90000"/>
                  </a:lnSpc>
                  <a:buNone/>
                </a:pPr>
                <a:r>
                  <a:rPr lang="es-MX" dirty="0" smtClean="0"/>
                  <a:t>El método consiste en utilizar un triángulo auxiliar para hacer un cambio de variable en la integral que contiene expresiones de la forma:</a:t>
                </a:r>
              </a:p>
              <a:p>
                <a:pPr algn="ctr">
                  <a:lnSpc>
                    <a:spcPct val="90000"/>
                  </a:lnSpc>
                  <a:buNone/>
                </a:pPr>
                <a:r>
                  <a:rPr lang="es-MX" dirty="0" smtClean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fr-FR" dirty="0" smtClean="0"/>
                  <a:t>,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s-MX" b="0" i="0" smtClean="0">
                        <a:latin typeface="Cambria Math" panose="02040503050406030204" pitchFamily="18" charset="0"/>
                      </a:rPr>
                      <m:t>,</m:t>
                    </m:r>
                    <m:rad>
                      <m:radPr>
                        <m:degHide m:val="on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s-MX" dirty="0" smtClean="0"/>
                  <a:t>  </a:t>
                </a:r>
              </a:p>
              <a:p>
                <a:pPr>
                  <a:lnSpc>
                    <a:spcPct val="90000"/>
                  </a:lnSpc>
                  <a:buNone/>
                </a:pPr>
                <a:r>
                  <a:rPr lang="es-MX" dirty="0" smtClean="0"/>
                  <a:t>de tal manera que resulte una integral trigonométrica que se puede resolver. </a:t>
                </a:r>
              </a:p>
              <a:p>
                <a:pPr>
                  <a:lnSpc>
                    <a:spcPct val="90000"/>
                  </a:lnSpc>
                  <a:buNone/>
                </a:pPr>
                <a:r>
                  <a:rPr lang="es-MX" dirty="0"/>
                  <a:t>U</a:t>
                </a:r>
                <a:r>
                  <a:rPr lang="es-MX" dirty="0" smtClean="0"/>
                  <a:t>na vez resuelta la integral se quita la sustitución para volver a la variable x. </a:t>
                </a:r>
              </a:p>
              <a:p>
                <a:pPr marL="0" indent="0"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4929411"/>
              </a:xfrm>
              <a:blipFill rotWithShape="0">
                <a:blip r:embed="rId3"/>
                <a:stretch>
                  <a:fillRect l="-1852" t="-2596" r="-259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242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s-MX" dirty="0" smtClean="0"/>
              <a:t>Para cada caso se utiliza una sustitución diferente</a:t>
            </a:r>
          </a:p>
          <a:p>
            <a:pPr marL="0" indent="0"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24254782"/>
                  </p:ext>
                </p:extLst>
              </p:nvPr>
            </p:nvGraphicFramePr>
            <p:xfrm>
              <a:off x="1475653" y="2990120"/>
              <a:ext cx="5760642" cy="2815143"/>
            </p:xfrm>
            <a:graphic>
              <a:graphicData uri="http://schemas.openxmlformats.org/drawingml/2006/table">
                <a:tbl>
                  <a:tblPr firstRow="1" firstCol="1" bandRow="1">
                    <a:tableStyleId>{638B1855-1B75-4FBE-930C-398BA8C253C6}</a:tableStyleId>
                  </a:tblPr>
                  <a:tblGrid>
                    <a:gridCol w="2880321"/>
                    <a:gridCol w="2880321"/>
                  </a:tblGrid>
                  <a:tr h="93043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s-MX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s-MX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s-MX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s-MX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𝐶𝑜𝑠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oMath>
                            </m:oMathPara>
                          </a14:m>
                          <a:endParaRPr lang="es-MX" sz="1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𝑆𝑒𝑛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oMath>
                            </m:oMathPara>
                          </a14:m>
                          <a:endParaRPr lang="es-MX" sz="1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𝐶𝑜𝑠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oMath>
                            </m:oMathPara>
                          </a14:m>
                          <a:endParaRPr lang="es-MX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MX" sz="1600" dirty="0">
                              <a:effectLst/>
                            </a:rPr>
                            <a:t>                </a:t>
                          </a:r>
                          <a:r>
                            <a:rPr lang="es-MX" sz="1600" dirty="0" smtClean="0">
                              <a:effectLst/>
                            </a:rPr>
                            <a:t>             </a:t>
                          </a:r>
                          <a:r>
                            <a:rPr lang="es-MX" sz="1600" dirty="0">
                              <a:effectLst/>
                            </a:rPr>
                            <a:t>a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MX" sz="1600" dirty="0">
                              <a:effectLst/>
                            </a:rPr>
                            <a:t>     </a:t>
                          </a:r>
                          <a:r>
                            <a:rPr lang="es-MX" sz="1600" dirty="0" smtClean="0">
                              <a:effectLst/>
                            </a:rPr>
                            <a:t>         </a:t>
                          </a:r>
                          <a:r>
                            <a:rPr lang="es-MX" sz="1600" dirty="0">
                              <a:effectLst/>
                            </a:rPr>
                            <a:t>x                  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MX" sz="1600" dirty="0">
                              <a:effectLst/>
                            </a:rPr>
                            <a:t>            </a:t>
                          </a:r>
                          <a:r>
                            <a:rPr lang="es-MX" sz="1600" dirty="0" smtClean="0">
                              <a:effectLst/>
                            </a:rPr>
                            <a:t>       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s-MX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MX" sz="16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MX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s-MX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MX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s-MX" sz="16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MX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s-MX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oMath>
                          </a14:m>
                          <a:endParaRPr lang="es-MX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954277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s-MX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s-MX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s-MX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s-MX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𝑆𝑒𝑐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oMath>
                            </m:oMathPara>
                          </a14:m>
                          <a:endParaRPr lang="es-MX" sz="1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𝑇𝑎𝑛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oMath>
                            </m:oMathPara>
                          </a14:m>
                          <a:endParaRPr lang="es-MX" sz="1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p>
                                  <m:sSupPr>
                                    <m:ctrlPr>
                                      <a:rPr lang="es-MX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MX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𝑆𝑒𝑐</m:t>
                                    </m:r>
                                  </m:e>
                                  <m:sup>
                                    <m:r>
                                      <a:rPr lang="es-MX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oMath>
                            </m:oMathPara>
                          </a14:m>
                          <a:endParaRPr lang="es-MX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MX" sz="1600" dirty="0">
                              <a:effectLst/>
                            </a:rPr>
                            <a:t>      </a:t>
                          </a:r>
                          <a:r>
                            <a:rPr lang="es-MX" sz="1600" dirty="0" smtClean="0">
                              <a:effectLst/>
                            </a:rPr>
                            <a:t>                    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s-MX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MX" sz="16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MX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s-MX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MX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MX" sz="16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MX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s-MX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oMath>
                          </a14:m>
                          <a:endParaRPr lang="es-MX" sz="1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MX" sz="1600" dirty="0">
                              <a:effectLst/>
                            </a:rPr>
                            <a:t>     </a:t>
                          </a:r>
                          <a:r>
                            <a:rPr lang="es-MX" sz="1600" dirty="0" smtClean="0">
                              <a:effectLst/>
                            </a:rPr>
                            <a:t>         </a:t>
                          </a:r>
                          <a:r>
                            <a:rPr lang="es-MX" sz="1600" dirty="0">
                              <a:effectLst/>
                            </a:rPr>
                            <a:t>x                  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MX" sz="1600" dirty="0">
                              <a:effectLst/>
                            </a:rPr>
                            <a:t>              </a:t>
                          </a:r>
                          <a:r>
                            <a:rPr lang="es-MX" sz="1600" dirty="0" smtClean="0">
                              <a:effectLst/>
                            </a:rPr>
                            <a:t>          </a:t>
                          </a:r>
                          <a:r>
                            <a:rPr lang="es-MX" sz="1600" dirty="0">
                              <a:effectLst/>
                            </a:rPr>
                            <a:t>a</a:t>
                          </a:r>
                          <a:endParaRPr lang="es-MX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93043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es-MX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s-MX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s-MX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s-MX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𝑇𝑎𝑛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oMath>
                            </m:oMathPara>
                          </a14:m>
                          <a:endParaRPr lang="es-MX" sz="1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𝑆𝑒𝑐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oMath>
                            </m:oMathPara>
                          </a14:m>
                          <a:endParaRPr lang="es-MX" sz="1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𝑆𝑒𝑐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𝑇𝑎𝑛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oMath>
                            </m:oMathPara>
                          </a14:m>
                          <a:endParaRPr lang="es-MX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MX" sz="1600" dirty="0">
                              <a:effectLst/>
                            </a:rPr>
                            <a:t>              </a:t>
                          </a:r>
                          <a:r>
                            <a:rPr lang="es-MX" sz="1600" dirty="0" smtClean="0">
                              <a:effectLst/>
                            </a:rPr>
                            <a:t>               </a:t>
                          </a:r>
                          <a:r>
                            <a:rPr lang="es-MX" sz="1600" dirty="0">
                              <a:effectLst/>
                            </a:rPr>
                            <a:t>x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s-MX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MX" sz="16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MX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s-MX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MX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s-MX" sz="16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MX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s-MX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oMath>
                          </a14:m>
                          <a:r>
                            <a:rPr lang="es-MX" sz="1600" dirty="0">
                              <a:effectLst/>
                            </a:rPr>
                            <a:t>                  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MX" sz="1600" dirty="0">
                              <a:effectLst/>
                            </a:rPr>
                            <a:t>             </a:t>
                          </a:r>
                          <a:r>
                            <a:rPr lang="es-MX" sz="1600" dirty="0" smtClean="0">
                              <a:effectLst/>
                            </a:rPr>
                            <a:t>           </a:t>
                          </a:r>
                          <a:r>
                            <a:rPr lang="es-MX" sz="1600" dirty="0">
                              <a:effectLst/>
                            </a:rPr>
                            <a:t>a</a:t>
                          </a:r>
                          <a:endParaRPr lang="es-MX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24254782"/>
                  </p:ext>
                </p:extLst>
              </p:nvPr>
            </p:nvGraphicFramePr>
            <p:xfrm>
              <a:off x="1475653" y="2990120"/>
              <a:ext cx="5760642" cy="2815143"/>
            </p:xfrm>
            <a:graphic>
              <a:graphicData uri="http://schemas.openxmlformats.org/drawingml/2006/table">
                <a:tbl>
                  <a:tblPr firstRow="1" firstCol="1" bandRow="1">
                    <a:tableStyleId>{638B1855-1B75-4FBE-930C-398BA8C253C6}</a:tableStyleId>
                  </a:tblPr>
                  <a:tblGrid>
                    <a:gridCol w="2880321"/>
                    <a:gridCol w="2880321"/>
                  </a:tblGrid>
                  <a:tr h="930433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691" t="-5882" r="-102114" b="-2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01691" t="-5882" r="-2114" b="-211111"/>
                          </a:stretch>
                        </a:blipFill>
                      </a:tcPr>
                    </a:tc>
                  </a:tr>
                  <a:tr h="954277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691" t="-103185" r="-102114" b="-1057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01691" t="-103185" r="-2114" b="-105732"/>
                          </a:stretch>
                        </a:blipFill>
                      </a:tcPr>
                    </a:tc>
                  </a:tr>
                  <a:tr h="930433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691" t="-208497" r="-102114" b="-84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01691" t="-208497" r="-2114" b="-849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9" name="Triángulo rectángulo 8"/>
          <p:cNvSpPr/>
          <p:nvPr/>
        </p:nvSpPr>
        <p:spPr>
          <a:xfrm>
            <a:off x="5304780" y="3016589"/>
            <a:ext cx="779388" cy="512240"/>
          </a:xfrm>
          <a:prstGeom prst="rtTriangle">
            <a:avLst/>
          </a:prstGeom>
          <a:solidFill>
            <a:srgbClr val="4F81B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 dirty="0"/>
          </a:p>
        </p:txBody>
      </p:sp>
      <p:sp>
        <p:nvSpPr>
          <p:cNvPr id="10" name="Triángulo rectángulo 9"/>
          <p:cNvSpPr/>
          <p:nvPr/>
        </p:nvSpPr>
        <p:spPr>
          <a:xfrm>
            <a:off x="5304780" y="4005064"/>
            <a:ext cx="779388" cy="512239"/>
          </a:xfrm>
          <a:prstGeom prst="rtTriangle">
            <a:avLst/>
          </a:prstGeom>
          <a:solidFill>
            <a:srgbClr val="4F81B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 dirty="0"/>
          </a:p>
        </p:txBody>
      </p:sp>
      <p:sp>
        <p:nvSpPr>
          <p:cNvPr id="11" name="Triángulo rectángulo 10"/>
          <p:cNvSpPr/>
          <p:nvPr/>
        </p:nvSpPr>
        <p:spPr>
          <a:xfrm>
            <a:off x="5304780" y="4941168"/>
            <a:ext cx="779388" cy="512240"/>
          </a:xfrm>
          <a:prstGeom prst="rtTriangle">
            <a:avLst/>
          </a:prstGeom>
          <a:solidFill>
            <a:srgbClr val="4F81B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5508104" y="3257336"/>
                <a:ext cx="50405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s-MX" sz="1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257336"/>
                <a:ext cx="504055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5514204" y="4242574"/>
                <a:ext cx="50405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s-MX" sz="1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4204" y="4242574"/>
                <a:ext cx="504055" cy="33855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5508104" y="5197288"/>
                <a:ext cx="50405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s-MX" sz="1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5197288"/>
                <a:ext cx="504055" cy="33855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ítulo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960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19256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268760"/>
                <a:ext cx="8229600" cy="468052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MX" dirty="0" smtClean="0"/>
                  <a:t>Resolver: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fr-FR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fr-F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fr-FR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ad>
                                        <m:radPr>
                                          <m:degHide m:val="on"/>
                                          <m:ctrlPr>
                                            <a:rPr lang="fr-FR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s-MX" b="0" i="1" smtClean="0">
                                              <a:latin typeface="Cambria Math" panose="02040503050406030204" pitchFamily="18" charset="0"/>
                                            </a:rPr>
                                            <m:t>144−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s-MX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s-MX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s-MX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rad>
                                    </m:e>
                                  </m:d>
                                </m:e>
                                <m:sup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fr-FR" dirty="0" smtClean="0"/>
              </a:p>
              <a:p>
                <a:pPr marL="0" indent="0">
                  <a:buNone/>
                </a:pPr>
                <a:r>
                  <a:rPr lang="fr-FR" dirty="0" smtClean="0"/>
                  <a:t>El primer paso es </a:t>
                </a:r>
                <a:r>
                  <a:rPr lang="es-MX" dirty="0" smtClean="0"/>
                  <a:t>identificar</a:t>
                </a:r>
                <a:r>
                  <a:rPr lang="fr-FR" dirty="0" smtClean="0"/>
                  <a:t> el </a:t>
                </a:r>
                <a:r>
                  <a:rPr lang="es-MX" dirty="0" smtClean="0"/>
                  <a:t>caso</a:t>
                </a:r>
                <a:r>
                  <a:rPr lang="fr-FR" dirty="0" smtClean="0"/>
                  <a:t>, para este </a:t>
                </a:r>
                <a:r>
                  <a:rPr lang="es-MX" dirty="0" smtClean="0"/>
                  <a:t>ejemplo</a:t>
                </a:r>
                <a:r>
                  <a:rPr lang="fr-FR" dirty="0" smtClean="0"/>
                  <a:t> es el </a:t>
                </a:r>
                <a:r>
                  <a:rPr lang="es-MX" dirty="0" smtClean="0"/>
                  <a:t>caso 1.</a:t>
                </a:r>
                <a:r>
                  <a:rPr lang="fr-FR" dirty="0" smtClean="0"/>
                  <a:t> </a:t>
                </a: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 smtClean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268760"/>
                <a:ext cx="8229600" cy="4680520"/>
              </a:xfrm>
              <a:blipFill rotWithShape="0">
                <a:blip r:embed="rId3"/>
                <a:stretch>
                  <a:fillRect l="-1926" t="-169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3570072"/>
                  </p:ext>
                </p:extLst>
              </p:nvPr>
            </p:nvGraphicFramePr>
            <p:xfrm>
              <a:off x="1907704" y="4365104"/>
              <a:ext cx="5760642" cy="930433"/>
            </p:xfrm>
            <a:graphic>
              <a:graphicData uri="http://schemas.openxmlformats.org/drawingml/2006/table">
                <a:tbl>
                  <a:tblPr firstRow="1" firstCol="1" bandRow="1">
                    <a:tableStyleId>{638B1855-1B75-4FBE-930C-398BA8C253C6}</a:tableStyleId>
                  </a:tblPr>
                  <a:tblGrid>
                    <a:gridCol w="2880321"/>
                    <a:gridCol w="2880321"/>
                  </a:tblGrid>
                  <a:tr h="93043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  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s-MX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s-MX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s-MX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s-MX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𝐶𝑜𝑠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oMath>
                            </m:oMathPara>
                          </a14:m>
                          <a:endParaRPr lang="es-MX" sz="1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𝑆𝑒𝑛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oMath>
                            </m:oMathPara>
                          </a14:m>
                          <a:endParaRPr lang="es-MX" sz="1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𝐶𝑜𝑠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oMath>
                            </m:oMathPara>
                          </a14:m>
                          <a:endParaRPr lang="es-MX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MX" sz="1600" dirty="0">
                              <a:effectLst/>
                            </a:rPr>
                            <a:t>                </a:t>
                          </a:r>
                          <a:r>
                            <a:rPr lang="es-MX" sz="1600" dirty="0" smtClean="0">
                              <a:effectLst/>
                            </a:rPr>
                            <a:t>             </a:t>
                          </a:r>
                          <a:r>
                            <a:rPr lang="es-MX" sz="1600" dirty="0">
                              <a:effectLst/>
                            </a:rPr>
                            <a:t>a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MX" sz="1600" dirty="0">
                              <a:effectLst/>
                            </a:rPr>
                            <a:t>     </a:t>
                          </a:r>
                          <a:r>
                            <a:rPr lang="es-MX" sz="1600" dirty="0" smtClean="0">
                              <a:effectLst/>
                            </a:rPr>
                            <a:t>         </a:t>
                          </a:r>
                          <a:r>
                            <a:rPr lang="es-MX" sz="1600" dirty="0">
                              <a:effectLst/>
                            </a:rPr>
                            <a:t>x                  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MX" sz="1600" dirty="0">
                              <a:effectLst/>
                            </a:rPr>
                            <a:t>            </a:t>
                          </a:r>
                          <a:r>
                            <a:rPr lang="es-MX" sz="1600" dirty="0" smtClean="0">
                              <a:effectLst/>
                            </a:rPr>
                            <a:t>       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s-MX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es-MX" sz="16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MX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s-MX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MX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s-MX" sz="16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MX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s-MX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oMath>
                          </a14:m>
                          <a:endParaRPr lang="es-MX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3570072"/>
                  </p:ext>
                </p:extLst>
              </p:nvPr>
            </p:nvGraphicFramePr>
            <p:xfrm>
              <a:off x="1907704" y="4365104"/>
              <a:ext cx="5760642" cy="930433"/>
            </p:xfrm>
            <a:graphic>
              <a:graphicData uri="http://schemas.openxmlformats.org/drawingml/2006/table">
                <a:tbl>
                  <a:tblPr firstRow="1" firstCol="1" bandRow="1">
                    <a:tableStyleId>{638B1855-1B75-4FBE-930C-398BA8C253C6}</a:tableStyleId>
                  </a:tblPr>
                  <a:tblGrid>
                    <a:gridCol w="2880321"/>
                    <a:gridCol w="2880321"/>
                  </a:tblGrid>
                  <a:tr h="930433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480" t="-5882" r="-102326" b="-104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01480" t="-5882" r="-2326" b="-1045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Triángulo rectángulo 5"/>
          <p:cNvSpPr/>
          <p:nvPr/>
        </p:nvSpPr>
        <p:spPr>
          <a:xfrm>
            <a:off x="5724128" y="4365104"/>
            <a:ext cx="779388" cy="512240"/>
          </a:xfrm>
          <a:prstGeom prst="rtTriangle">
            <a:avLst/>
          </a:prstGeom>
          <a:solidFill>
            <a:srgbClr val="4F81B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5927452" y="4605851"/>
                <a:ext cx="50405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s-MX" sz="1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7452" y="4605851"/>
                <a:ext cx="504055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900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908720"/>
                <a:ext cx="8229600" cy="5328592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s-MX" dirty="0" smtClean="0"/>
                  <a:t>Una vez identificado el caso se sustituyen los valores 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s-MX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s-MX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1" i="1" smtClean="0">
                        <a:latin typeface="Cambria Math" panose="02040503050406030204" pitchFamily="18" charset="0"/>
                      </a:rPr>
                      <m:t>𝟏𝟒𝟒</m:t>
                    </m:r>
                  </m:oMath>
                </a14:m>
                <a:r>
                  <a:rPr lang="fr-FR" dirty="0" smtClean="0"/>
                  <a:t> y </a:t>
                </a:r>
                <a14:m>
                  <m:oMath xmlns:m="http://schemas.openxmlformats.org/officeDocument/2006/math">
                    <m:r>
                      <a:rPr lang="es-MX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s-MX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1" i="1" smtClean="0">
                        <a:latin typeface="Cambria Math" panose="02040503050406030204" pitchFamily="18" charset="0"/>
                      </a:rPr>
                      <m:t>𝟏𝟐</m:t>
                    </m:r>
                  </m:oMath>
                </a14:m>
                <a:endParaRPr lang="es-MX" b="1" dirty="0" smtClean="0"/>
              </a:p>
              <a:p>
                <a:pPr marL="0" indent="0">
                  <a:buNone/>
                </a:pPr>
                <a:endParaRPr lang="fr-FR" b="1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 smtClean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r>
                  <a:rPr lang="fr-FR" dirty="0" smtClean="0"/>
                  <a:t>El </a:t>
                </a:r>
                <a:r>
                  <a:rPr lang="es-MX" dirty="0" smtClean="0"/>
                  <a:t>siguiente</a:t>
                </a:r>
                <a:r>
                  <a:rPr lang="fr-FR" dirty="0" smtClean="0"/>
                  <a:t> paso es </a:t>
                </a:r>
                <a:r>
                  <a:rPr lang="es-MX" dirty="0" smtClean="0"/>
                  <a:t>sustituir</a:t>
                </a:r>
                <a:r>
                  <a:rPr lang="fr-FR" dirty="0" smtClean="0"/>
                  <a:t> en la </a:t>
                </a:r>
                <a:r>
                  <a:rPr lang="es-MX" dirty="0" smtClean="0"/>
                  <a:t>integral</a:t>
                </a:r>
                <a:r>
                  <a:rPr lang="fr-FR" dirty="0" smtClean="0"/>
                  <a:t> </a:t>
                </a:r>
              </a:p>
              <a:p>
                <a:pPr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r>
                      <a:rPr lang="es-MX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s-MX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1"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es-MX"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>
                        <a:latin typeface="Cambria Math" panose="02040503050406030204" pitchFamily="18" charset="0"/>
                      </a:rPr>
                      <m:t>𝐶𝑜𝑠</m:t>
                    </m:r>
                    <m:r>
                      <a:rPr lang="es-MX"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>
                        <a:latin typeface="Cambria Math" panose="02040503050406030204" pitchFamily="18" charset="0"/>
                      </a:rPr>
                      <m:t>𝜃</m:t>
                    </m:r>
                    <m:r>
                      <a:rPr lang="es-MX"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>
                        <a:latin typeface="Cambria Math" panose="02040503050406030204" pitchFamily="18" charset="0"/>
                      </a:rPr>
                      <m:t>𝑑</m:t>
                    </m:r>
                    <m:r>
                      <a:rPr lang="es-MX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s-MX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y 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MX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MX" b="1">
                            <a:latin typeface="Cambria Math" panose="02040503050406030204" pitchFamily="18" charset="0"/>
                          </a:rPr>
                          <m:t>𝟏𝟒𝟒</m:t>
                        </m:r>
                        <m:r>
                          <a:rPr lang="es-MX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s-MX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b="1"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es-MX"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>
                        <a:latin typeface="Cambria Math" panose="02040503050406030204" pitchFamily="18" charset="0"/>
                      </a:rPr>
                      <m:t>𝐶𝑜𝑠</m:t>
                    </m:r>
                    <m:r>
                      <a:rPr lang="es-MX"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s-MX" dirty="0"/>
              </a:p>
              <a:p>
                <a:pPr>
                  <a:lnSpc>
                    <a:spcPct val="90000"/>
                  </a:lnSpc>
                  <a:buNone/>
                </a:pPr>
                <a:endParaRPr lang="es-MX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ad>
                                        <m:radPr>
                                          <m:degHide m:val="on"/>
                                          <m:ctrlP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s-MX" i="1">
                                              <a:latin typeface="Cambria Math" panose="02040503050406030204" pitchFamily="18" charset="0"/>
                                            </a:rPr>
                                            <m:t>144−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s-MX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s-MX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s-MX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rad>
                                    </m:e>
                                  </m:d>
                                </m:e>
                                <m:sup>
                                  <m:r>
                                    <a:rPr lang="es-MX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MX" b="1">
                                      <a:latin typeface="Cambria Math" panose="02040503050406030204" pitchFamily="18" charset="0"/>
                                    </a:rPr>
                                    <m:t>𝟏𝟐</m:t>
                                  </m:r>
                                  <m:r>
                                    <a:rPr lang="es-MX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s-MX">
                                      <a:latin typeface="Cambria Math" panose="02040503050406030204" pitchFamily="18" charset="0"/>
                                    </a:rPr>
                                    <m:t>𝐶𝑜𝑠</m:t>
                                  </m:r>
                                  <m:r>
                                    <a:rPr lang="es-MX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s-MX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s-MX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s-MX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s-MX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m:rPr>
                                      <m:nor/>
                                    </m:rPr>
                                    <a:rPr lang="es-MX" dirty="0">
                                      <a:latin typeface="Calibri" panose="020F0502020204030204" pitchFamily="34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fr-F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MX" b="1">
                                              <a:latin typeface="Cambria Math" panose="02040503050406030204" pitchFamily="18" charset="0"/>
                                            </a:rPr>
                                            <m:t>𝟏𝟐</m:t>
                                          </m:r>
                                          <m:r>
                                            <a:rPr lang="es-MX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es-MX">
                                              <a:latin typeface="Cambria Math" panose="02040503050406030204" pitchFamily="18" charset="0"/>
                                            </a:rPr>
                                            <m:t>𝐶𝑜𝑠</m:t>
                                          </m:r>
                                          <m:r>
                                            <a:rPr lang="es-MX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es-MX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  <m:r>
                                            <m:rPr>
                                              <m:nor/>
                                            </m:rPr>
                                            <a:rPr lang="es-MX" dirty="0"/>
                                            <m:t> 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MX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nary>
                        </m:e>
                      </m:nary>
                    </m:oMath>
                  </m:oMathPara>
                </a14:m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908720"/>
                <a:ext cx="8229600" cy="5328592"/>
              </a:xfrm>
              <a:blipFill rotWithShape="0">
                <a:blip r:embed="rId3"/>
                <a:stretch>
                  <a:fillRect l="-1778" t="-228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1819662"/>
                  </p:ext>
                </p:extLst>
              </p:nvPr>
            </p:nvGraphicFramePr>
            <p:xfrm>
              <a:off x="251520" y="1916832"/>
              <a:ext cx="8445624" cy="1623781"/>
            </p:xfrm>
            <a:graphic>
              <a:graphicData uri="http://schemas.openxmlformats.org/drawingml/2006/table">
                <a:tbl>
                  <a:tblPr firstRow="1" firstCol="1" bandRow="1">
                    <a:tableStyleId>{638B1855-1B75-4FBE-930C-398BA8C253C6}</a:tableStyleId>
                  </a:tblPr>
                  <a:tblGrid>
                    <a:gridCol w="2815208"/>
                    <a:gridCol w="2815208"/>
                    <a:gridCol w="2815208"/>
                  </a:tblGrid>
                  <a:tr h="162378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6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</m:oMath>
                            </m:oMathPara>
                          </a14:m>
                          <a:endParaRPr lang="es-MX" sz="1600" dirty="0" smtClean="0">
                            <a:effectLst/>
                            <a:latin typeface="Cambria Math" panose="020405030504060302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60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s-MX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s-MX" sz="1600" b="1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𝟏𝟒𝟒</m:t>
                                    </m:r>
                                    <m:r>
                                      <a:rPr lang="es-MX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s-MX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sz="1600" b="1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𝟏𝟐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𝐶𝑜𝑠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oMath>
                            </m:oMathPara>
                          </a14:m>
                          <a:endParaRPr lang="es-MX" sz="1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sz="1600" b="1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𝟏𝟐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𝑆𝑒𝑛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oMath>
                            </m:oMathPara>
                          </a14:m>
                          <a:endParaRPr lang="es-MX" sz="1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s-MX" sz="1600" b="1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𝟏𝟐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𝐶𝑜𝑠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s-MX" sz="1600">
                                    <a:effectLst/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oMath>
                            </m:oMathPara>
                          </a14:m>
                          <a:endParaRPr lang="es-MX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MX" sz="1600" dirty="0" smtClean="0">
                              <a:effectLst/>
                            </a:rPr>
                            <a:t>           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MX" sz="1600" dirty="0" smtClean="0">
                              <a:effectLst/>
                            </a:rPr>
                            <a:t>                            12</a:t>
                          </a:r>
                          <a:endParaRPr lang="es-MX" sz="1600" dirty="0">
                            <a:effectLst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MX" sz="1600" dirty="0">
                              <a:effectLst/>
                            </a:rPr>
                            <a:t>     </a:t>
                          </a:r>
                          <a:r>
                            <a:rPr lang="es-MX" sz="1600" dirty="0" smtClean="0">
                              <a:effectLst/>
                            </a:rPr>
                            <a:t>         </a:t>
                          </a:r>
                          <a:r>
                            <a:rPr lang="es-MX" sz="1600" dirty="0">
                              <a:effectLst/>
                            </a:rPr>
                            <a:t>x                  </a:t>
                          </a: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s-MX" sz="1600" dirty="0">
                              <a:effectLst/>
                            </a:rPr>
                            <a:t>            </a:t>
                          </a:r>
                          <a:r>
                            <a:rPr lang="es-MX" sz="1600" dirty="0" smtClean="0">
                              <a:effectLst/>
                            </a:rPr>
                            <a:t>       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s-MX" sz="16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s-MX" sz="1600" b="1" i="0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𝟏𝟒𝟒</m:t>
                                  </m:r>
                                  <m:r>
                                    <a:rPr lang="es-MX" sz="1600">
                                      <a:effectLst/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s-MX" sz="1600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MX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s-MX" sz="1600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oMath>
                          </a14:m>
                          <a:endParaRPr lang="es-MX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600" i="1" smtClean="0">
                                    <a:latin typeface="Cambria Math" panose="02040503050406030204" pitchFamily="18" charset="0"/>
                                  </a:rPr>
                                  <m:t>𝑆𝑒𝑛</m:t>
                                </m:r>
                                <m:r>
                                  <a:rPr lang="es-MX" sz="160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s-MX" sz="160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sz="16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num>
                                  <m:den>
                                    <m:r>
                                      <a:rPr lang="es-MX" sz="1600" b="1" i="1" smtClean="0">
                                        <a:latin typeface="Cambria Math" panose="02040503050406030204" pitchFamily="18" charset="0"/>
                                      </a:rPr>
                                      <m:t>𝟏𝟐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sz="16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600" b="1" i="1" smtClean="0">
                                    <a:latin typeface="Cambria Math" panose="02040503050406030204" pitchFamily="18" charset="0"/>
                                  </a:rPr>
                                  <m:t>𝑪𝒐𝒔</m:t>
                                </m:r>
                                <m:r>
                                  <a:rPr lang="es-MX" sz="160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s-MX" sz="160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es-MX" sz="1600" i="1" smtClean="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MX" sz="1600" b="1" i="0" smtClean="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𝟏𝟒𝟒</m:t>
                                        </m:r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s-MX" sz="16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MX" sz="16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s-MX" sz="16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num>
                                  <m:den>
                                    <m:r>
                                      <a:rPr lang="es-MX" sz="1600" b="1" i="1" smtClean="0">
                                        <a:latin typeface="Cambria Math" panose="02040503050406030204" pitchFamily="18" charset="0"/>
                                      </a:rPr>
                                      <m:t>𝟏𝟐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MX" sz="1600" dirty="0" smtClean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s-MX" sz="1600" b="1" i="1" smtClean="0">
                                    <a:latin typeface="Cambria Math" panose="02040503050406030204" pitchFamily="18" charset="0"/>
                                  </a:rPr>
                                  <m:t>𝑻𝒂𝒏</m:t>
                                </m:r>
                                <m:r>
                                  <a:rPr lang="es-MX" sz="160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s-MX" sz="160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s-MX" sz="160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MX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MX" sz="1600" b="1" i="1" smtClean="0"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s-MX" sz="1600" i="1" smtClean="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s-MX" sz="1600" b="1" i="0" smtClean="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𝟏𝟒𝟒</m:t>
                                        </m:r>
                                        <m:r>
                                          <a:rPr lang="es-MX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s-MX" sz="1600" i="1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s-MX" sz="16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p>
                                            <m:r>
                                              <a:rPr lang="es-MX" sz="1600"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s-MX" sz="16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91819662"/>
                  </p:ext>
                </p:extLst>
              </p:nvPr>
            </p:nvGraphicFramePr>
            <p:xfrm>
              <a:off x="251520" y="1916832"/>
              <a:ext cx="8445624" cy="1623781"/>
            </p:xfrm>
            <a:graphic>
              <a:graphicData uri="http://schemas.openxmlformats.org/drawingml/2006/table">
                <a:tbl>
                  <a:tblPr firstRow="1" firstCol="1" bandRow="1">
                    <a:tableStyleId>{638B1855-1B75-4FBE-930C-398BA8C253C6}</a:tableStyleId>
                  </a:tblPr>
                  <a:tblGrid>
                    <a:gridCol w="2815208"/>
                    <a:gridCol w="2815208"/>
                    <a:gridCol w="2815208"/>
                  </a:tblGrid>
                  <a:tr h="1623781"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4"/>
                          <a:stretch>
                            <a:fillRect l="-1732" t="-1498" r="-201948" b="-4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4"/>
                          <a:stretch>
                            <a:fillRect l="-101732" t="-1498" r="-101948" b="-4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MX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4"/>
                          <a:stretch>
                            <a:fillRect l="-201732" t="-1498" r="-1948" b="-486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Triángulo rectángulo 5"/>
          <p:cNvSpPr/>
          <p:nvPr/>
        </p:nvSpPr>
        <p:spPr>
          <a:xfrm>
            <a:off x="4067944" y="2169224"/>
            <a:ext cx="779388" cy="512240"/>
          </a:xfrm>
          <a:prstGeom prst="rtTriangle">
            <a:avLst/>
          </a:prstGeom>
          <a:solidFill>
            <a:srgbClr val="4F81B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271268" y="2409971"/>
                <a:ext cx="50405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1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s-MX" sz="1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268" y="2409971"/>
                <a:ext cx="504055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705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836712"/>
                <a:ext cx="8229600" cy="5328592"/>
              </a:xfrm>
            </p:spPr>
            <p:txBody>
              <a:bodyPr>
                <a:normAutofit fontScale="85000" lnSpcReduction="20000"/>
              </a:bodyPr>
              <a:lstStyle/>
              <a:p>
                <a:pPr>
                  <a:lnSpc>
                    <a:spcPct val="90000"/>
                  </a:lnSpc>
                  <a:buNone/>
                </a:pPr>
                <a:r>
                  <a:rPr lang="es-MX" dirty="0" smtClean="0"/>
                  <a:t>Se resuelve la integral trigonométrica</a:t>
                </a: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 b="1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  <m:r>
                                <a:rPr lang="es-MX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MX">
                                  <a:latin typeface="Cambria Math" panose="02040503050406030204" pitchFamily="18" charset="0"/>
                                </a:rPr>
                                <m:t>𝐶𝑜𝑠</m:t>
                              </m:r>
                              <m:r>
                                <a:rPr lang="es-MX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MX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s-MX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MX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s-MX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m:rPr>
                                  <m:nor/>
                                </m:rPr>
                                <a:rPr lang="es-MX" dirty="0">
                                  <a:latin typeface="Calibri" panose="020F0502020204030204" pitchFamily="34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MX" b="1">
                                          <a:latin typeface="Cambria Math" panose="02040503050406030204" pitchFamily="18" charset="0"/>
                                        </a:rPr>
                                        <m:t>𝟏𝟐</m:t>
                                      </m:r>
                                      <m:r>
                                        <a:rPr lang="es-MX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s-MX">
                                          <a:latin typeface="Cambria Math" panose="02040503050406030204" pitchFamily="18" charset="0"/>
                                        </a:rPr>
                                        <m:t>𝐶𝑜𝑠</m:t>
                                      </m:r>
                                      <m:r>
                                        <a:rPr lang="es-MX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s-MX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s-MX" dirty="0"/>
                                        <m:t> 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MX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MX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s-MX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m:rPr>
                                  <m:nor/>
                                </m:rPr>
                                <a:rPr lang="es-MX" dirty="0">
                                  <a:latin typeface="Calibri" panose="020F0502020204030204" pitchFamily="34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MX" b="1">
                                          <a:latin typeface="Cambria Math" panose="02040503050406030204" pitchFamily="18" charset="0"/>
                                        </a:rPr>
                                        <m:t>𝟏𝟐</m:t>
                                      </m:r>
                                      <m:r>
                                        <a:rPr lang="es-MX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s-MX">
                                          <a:latin typeface="Cambria Math" panose="02040503050406030204" pitchFamily="18" charset="0"/>
                                        </a:rPr>
                                        <m:t>𝐶𝑜𝑠</m:t>
                                      </m:r>
                                      <m:r>
                                        <a:rPr lang="es-MX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s-MX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s-MX" dirty="0"/>
                                        <m:t> 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MX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fr-FR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MX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s-MX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m:rPr>
                                  <m:nor/>
                                </m:rPr>
                                <a:rPr lang="es-MX" dirty="0">
                                  <a:latin typeface="Calibri" panose="020F0502020204030204" pitchFamily="34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MX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s-MX">
                                          <a:latin typeface="Cambria Math" panose="02040503050406030204" pitchFamily="18" charset="0"/>
                                        </a:rPr>
                                        <m:t>𝐶𝑜𝑠</m:t>
                                      </m:r>
                                      <m:r>
                                        <a:rPr lang="es-MX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s-MX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s-MX" dirty="0"/>
                                        <m:t> 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MX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MX" b="0" i="1" smtClean="0">
                              <a:latin typeface="Cambria Math" panose="02040503050406030204" pitchFamily="18" charset="0"/>
                            </a:rPr>
                            <m:t>144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fr-FR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𝑆𝑒𝑐</m:t>
                                  </m:r>
                                  <m:r>
                                    <a:rPr lang="es-MX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s-MX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s-MX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MX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MX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s-MX" dirty="0" smtClean="0"/>
              </a:p>
              <a:p>
                <a:pPr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144</m:t>
                          </m:r>
                        </m:den>
                      </m:f>
                      <m:r>
                        <a:rPr lang="es-MX" i="1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s-MX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s-MX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s-MX"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r>
                  <a:rPr lang="es-MX" dirty="0"/>
                  <a:t>P</a:t>
                </a:r>
                <a:r>
                  <a:rPr lang="es-MX" dirty="0" smtClean="0"/>
                  <a:t>or</a:t>
                </a:r>
                <a:r>
                  <a:rPr lang="fr-FR" dirty="0" smtClean="0"/>
                  <a:t> </a:t>
                </a:r>
                <a:r>
                  <a:rPr lang="es-MX" dirty="0" smtClean="0"/>
                  <a:t>último</a:t>
                </a:r>
                <a:r>
                  <a:rPr lang="fr-FR" dirty="0" smtClean="0"/>
                  <a:t> se </a:t>
                </a:r>
                <a:r>
                  <a:rPr lang="es-MX" dirty="0" smtClean="0"/>
                  <a:t>quita</a:t>
                </a:r>
                <a:r>
                  <a:rPr lang="fr-FR" dirty="0" smtClean="0"/>
                  <a:t> la </a:t>
                </a:r>
                <a:r>
                  <a:rPr lang="es-MX" dirty="0" smtClean="0"/>
                  <a:t>sustitución usando las funciones trigonométricas que se obtienen de triángulo auxiliar </a:t>
                </a:r>
              </a:p>
              <a:p>
                <a:pPr algn="ctr">
                  <a:lnSpc>
                    <a:spcPct val="110000"/>
                  </a:lnSpc>
                  <a:buNone/>
                </a:pP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r>
                      <a:rPr lang="es-MX" sz="3000" b="1" i="1">
                        <a:latin typeface="Cambria Math" panose="02040503050406030204" pitchFamily="18" charset="0"/>
                      </a:rPr>
                      <m:t>𝑻𝒂𝒏</m:t>
                    </m:r>
                    <m:r>
                      <a:rPr lang="es-MX" sz="3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 sz="30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s-MX" sz="3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sz="3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3000" b="1" i="1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s-MX" sz="3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MX" sz="3000" b="1">
                                <a:latin typeface="Cambria Math" panose="02040503050406030204" pitchFamily="18" charset="0"/>
                              </a:rPr>
                              <m:t>𝟏𝟒𝟒</m:t>
                            </m:r>
                            <m:r>
                              <a:rPr lang="es-MX" sz="300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s-MX" sz="3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MX" sz="300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s-MX" sz="30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fr-FR" sz="3000" dirty="0"/>
              </a:p>
              <a:p>
                <a:pPr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144</m:t>
                          </m:r>
                        </m:den>
                      </m:f>
                      <m:r>
                        <a:rPr lang="es-MX" i="1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s-MX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s-MX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s-MX"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lang="es-MX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MX" i="1">
                              <a:latin typeface="Cambria Math" panose="02040503050406030204" pitchFamily="18" charset="0"/>
                            </a:rPr>
                            <m:t>144</m:t>
                          </m:r>
                        </m:den>
                      </m:f>
                      <m:f>
                        <m:fPr>
                          <m:ctrlPr>
                            <a:rPr lang="es-MX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MX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s-MX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MX" b="1">
                                  <a:latin typeface="Cambria Math" panose="02040503050406030204" pitchFamily="18" charset="0"/>
                                </a:rPr>
                                <m:t>𝟏𝟒𝟒</m:t>
                              </m:r>
                              <m:r>
                                <a:rPr lang="es-MX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s-MX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MX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s-MX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s-MX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s-MX"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836712"/>
                <a:ext cx="8229600" cy="5328592"/>
              </a:xfrm>
              <a:blipFill rotWithShape="0">
                <a:blip r:embed="rId3"/>
                <a:stretch>
                  <a:fillRect l="-1407" t="-297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530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156</Words>
  <Application>Microsoft Office PowerPoint</Application>
  <PresentationFormat>Presentación en pantalla (4:3)</PresentationFormat>
  <Paragraphs>163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Tema de Office</vt:lpstr>
      <vt:lpstr>Presentación de PowerPoint</vt:lpstr>
      <vt:lpstr>Tema:  MÉTODO DE SUSTITUCIÓN TRIGONOMÉTRICA </vt:lpstr>
      <vt:lpstr>Objetivo</vt:lpstr>
      <vt:lpstr>Contenido</vt:lpstr>
      <vt:lpstr>Presentación de PowerPoint</vt:lpstr>
      <vt:lpstr>Presentación de PowerPoint</vt:lpstr>
      <vt:lpstr>Ejemplo</vt:lpstr>
      <vt:lpstr>Presentación de PowerPoint</vt:lpstr>
      <vt:lpstr>Presentación de PowerPoint</vt:lpstr>
      <vt:lpstr>Bibliografía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Administrador</cp:lastModifiedBy>
  <cp:revision>20</cp:revision>
  <dcterms:created xsi:type="dcterms:W3CDTF">2014-07-09T15:06:15Z</dcterms:created>
  <dcterms:modified xsi:type="dcterms:W3CDTF">2016-09-03T17:03:02Z</dcterms:modified>
</cp:coreProperties>
</file>